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463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83" r:id="rId14"/>
    <p:sldId id="4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21e0b0af-663f-45b9-993b-6e50aa968c64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e-sfera.hr/dodatni-digitalni-sadrzaji/21e0b0af-663f-45b9-993b-6e50aa968c64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3</a:t>
            </a:r>
            <a:r>
              <a:rPr lang="en-US" sz="2800" dirty="0"/>
              <a:t>:</a:t>
            </a:r>
            <a:r>
              <a:rPr lang="hr-HR" sz="2800" dirty="0"/>
              <a:t> </a:t>
            </a:r>
            <a:r>
              <a:rPr lang="hr-HR" sz="2800" dirty="0" err="1"/>
              <a:t>Lesson</a:t>
            </a:r>
            <a:r>
              <a:rPr lang="hr-HR" sz="2800" dirty="0"/>
              <a:t> 2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/>
              <a:t>You are </a:t>
            </a:r>
            <a:r>
              <a:rPr lang="hr-HR" sz="2800" dirty="0" err="1"/>
              <a:t>what</a:t>
            </a:r>
            <a:r>
              <a:rPr lang="hr-HR" sz="2800" dirty="0"/>
              <a:t>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eat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38187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upotrijebiti glagolsko vrijeme </a:t>
            </a:r>
            <a:r>
              <a:rPr lang="hr-HR" sz="2000" i="1" dirty="0" err="1">
                <a:solidFill>
                  <a:prstClr val="white"/>
                </a:solidFill>
                <a:latin typeface="Calibri" panose="020F0502020204030204"/>
              </a:rPr>
              <a:t>the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hr-HR" sz="2000" i="1" dirty="0" err="1">
                <a:solidFill>
                  <a:prstClr val="white"/>
                </a:solidFill>
                <a:latin typeface="Calibri" panose="020F0502020204030204"/>
              </a:rPr>
              <a:t>present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hr-HR" sz="2000" i="1" dirty="0" err="1">
                <a:solidFill>
                  <a:prstClr val="white"/>
                </a:solidFill>
                <a:latin typeface="Calibri" panose="020F0502020204030204"/>
              </a:rPr>
              <a:t>perfect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u kontekstu </a:t>
            </a:r>
            <a:r>
              <a:rPr lang="hr-HR" sz="2000" dirty="0" err="1">
                <a:solidFill>
                  <a:prstClr val="white"/>
                </a:solidFill>
                <a:latin typeface="Calibri" panose="020F0502020204030204"/>
              </a:rPr>
              <a:t>superhrane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i zdrave prehrane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9C67AB-EB15-47DC-887D-B9BD14CBE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8" y="3066723"/>
            <a:ext cx="2509503" cy="328081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5CAC20-51E9-480B-9599-A2E5086172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2699" y="3093357"/>
            <a:ext cx="2600303" cy="33995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9433E2-7A85-411A-B0E9-094502711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1731" y="1062146"/>
            <a:ext cx="3523695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table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forms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irregular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Popuni tablicu nepravilnim glagolima.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C62068-AC57-4709-95C7-E746AA34A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156" y="328880"/>
            <a:ext cx="6402111" cy="620024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379F3D-E139-4B74-B290-A5B27742DA2F}"/>
              </a:ext>
            </a:extLst>
          </p:cNvPr>
          <p:cNvSpPr txBox="1"/>
          <p:nvPr/>
        </p:nvSpPr>
        <p:spPr>
          <a:xfrm>
            <a:off x="3400148" y="1367161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bought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3C56BE-9CE3-46D8-AABD-C79BDF5C2FA1}"/>
              </a:ext>
            </a:extLst>
          </p:cNvPr>
          <p:cNvSpPr txBox="1"/>
          <p:nvPr/>
        </p:nvSpPr>
        <p:spPr>
          <a:xfrm>
            <a:off x="5190478" y="4146507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shaken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236B49-2CD4-482B-817B-96B1ECB731B8}"/>
              </a:ext>
            </a:extLst>
          </p:cNvPr>
          <p:cNvSpPr txBox="1"/>
          <p:nvPr/>
        </p:nvSpPr>
        <p:spPr>
          <a:xfrm>
            <a:off x="5216370" y="4460325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sunk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503098-747D-4AA6-B689-8429D5938F9F}"/>
              </a:ext>
            </a:extLst>
          </p:cNvPr>
          <p:cNvSpPr txBox="1"/>
          <p:nvPr/>
        </p:nvSpPr>
        <p:spPr>
          <a:xfrm>
            <a:off x="1421168" y="4467122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sink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245BA6-4C0E-47DA-BDF1-C8A0D953FF0E}"/>
              </a:ext>
            </a:extLst>
          </p:cNvPr>
          <p:cNvSpPr txBox="1"/>
          <p:nvPr/>
        </p:nvSpPr>
        <p:spPr>
          <a:xfrm>
            <a:off x="1444185" y="4775945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speak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34F23E-29A2-4232-B701-FB13EF6B4AAD}"/>
              </a:ext>
            </a:extLst>
          </p:cNvPr>
          <p:cNvSpPr txBox="1"/>
          <p:nvPr/>
        </p:nvSpPr>
        <p:spPr>
          <a:xfrm>
            <a:off x="1436787" y="5106426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stand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E68908-27E6-4D35-9926-5B343D83B8C9}"/>
              </a:ext>
            </a:extLst>
          </p:cNvPr>
          <p:cNvSpPr txBox="1"/>
          <p:nvPr/>
        </p:nvSpPr>
        <p:spPr>
          <a:xfrm>
            <a:off x="3374995" y="4782105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spoke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415EF4-700B-4F20-A187-A4DB9CFB8218}"/>
              </a:ext>
            </a:extLst>
          </p:cNvPr>
          <p:cNvSpPr txBox="1"/>
          <p:nvPr/>
        </p:nvSpPr>
        <p:spPr>
          <a:xfrm>
            <a:off x="5206753" y="5087961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stood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23EC38-DD4B-4644-B9B7-01CA089CE64B}"/>
              </a:ext>
            </a:extLst>
          </p:cNvPr>
          <p:cNvSpPr txBox="1"/>
          <p:nvPr/>
        </p:nvSpPr>
        <p:spPr>
          <a:xfrm>
            <a:off x="5216370" y="5413484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thought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E9CBFE-B34E-4C6F-A480-958DFB5B0C3C}"/>
              </a:ext>
            </a:extLst>
          </p:cNvPr>
          <p:cNvSpPr txBox="1"/>
          <p:nvPr/>
        </p:nvSpPr>
        <p:spPr>
          <a:xfrm>
            <a:off x="1260629" y="5758242"/>
            <a:ext cx="12658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understand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AC30F8-E851-49F3-9F0D-4CE183680F4D}"/>
              </a:ext>
            </a:extLst>
          </p:cNvPr>
          <p:cNvSpPr txBox="1"/>
          <p:nvPr/>
        </p:nvSpPr>
        <p:spPr>
          <a:xfrm>
            <a:off x="3318811" y="5395102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thought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41A96E-B662-4616-B155-697348969D3B}"/>
              </a:ext>
            </a:extLst>
          </p:cNvPr>
          <p:cNvSpPr txBox="1"/>
          <p:nvPr/>
        </p:nvSpPr>
        <p:spPr>
          <a:xfrm>
            <a:off x="1343488" y="6071504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write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70C958-79A4-4FD9-A956-FA7BE0A6D3B0}"/>
              </a:ext>
            </a:extLst>
          </p:cNvPr>
          <p:cNvSpPr txBox="1"/>
          <p:nvPr/>
        </p:nvSpPr>
        <p:spPr>
          <a:xfrm>
            <a:off x="3266983" y="6001305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wrote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F1AFCB-8B1D-43DE-ACC0-427F157DD899}"/>
              </a:ext>
            </a:extLst>
          </p:cNvPr>
          <p:cNvSpPr txBox="1"/>
          <p:nvPr/>
        </p:nvSpPr>
        <p:spPr>
          <a:xfrm>
            <a:off x="5190478" y="5758242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understood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1E6EDC-3B6F-4E70-BB6C-EF9E62A26991}"/>
              </a:ext>
            </a:extLst>
          </p:cNvPr>
          <p:cNvSpPr txBox="1"/>
          <p:nvPr/>
        </p:nvSpPr>
        <p:spPr>
          <a:xfrm>
            <a:off x="3345402" y="2247807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froze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5E1E34-9274-40A9-98AC-03B7925D3550}"/>
              </a:ext>
            </a:extLst>
          </p:cNvPr>
          <p:cNvSpPr txBox="1"/>
          <p:nvPr/>
        </p:nvSpPr>
        <p:spPr>
          <a:xfrm>
            <a:off x="3345402" y="1931242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fought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3DB9A53-FBA7-49A7-B6FE-C5D415F07144}"/>
              </a:ext>
            </a:extLst>
          </p:cNvPr>
          <p:cNvSpPr txBox="1"/>
          <p:nvPr/>
        </p:nvSpPr>
        <p:spPr>
          <a:xfrm>
            <a:off x="1417552" y="1931242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fight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E087E3-E5CB-4B46-A032-60DFCF04BA20}"/>
              </a:ext>
            </a:extLst>
          </p:cNvPr>
          <p:cNvSpPr txBox="1"/>
          <p:nvPr/>
        </p:nvSpPr>
        <p:spPr>
          <a:xfrm>
            <a:off x="1426430" y="1617980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draw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BB66995-0F9A-4CAE-9704-EFCC4171AEAF}"/>
              </a:ext>
            </a:extLst>
          </p:cNvPr>
          <p:cNvSpPr txBox="1"/>
          <p:nvPr/>
        </p:nvSpPr>
        <p:spPr>
          <a:xfrm>
            <a:off x="5216370" y="2262220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frozen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F1DD65-45EE-416F-AA16-8D2DB7D76D65}"/>
              </a:ext>
            </a:extLst>
          </p:cNvPr>
          <p:cNvSpPr txBox="1"/>
          <p:nvPr/>
        </p:nvSpPr>
        <p:spPr>
          <a:xfrm>
            <a:off x="5209713" y="1669569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drawn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0980EC7-7766-42A1-A726-7EE7F9E362F3}"/>
              </a:ext>
            </a:extLst>
          </p:cNvPr>
          <p:cNvSpPr txBox="1"/>
          <p:nvPr/>
        </p:nvSpPr>
        <p:spPr>
          <a:xfrm>
            <a:off x="3345402" y="2564372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forgot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D0CAD68-ABD6-4DA8-896F-EE6FA9A7DC9F}"/>
              </a:ext>
            </a:extLst>
          </p:cNvPr>
          <p:cNvSpPr txBox="1"/>
          <p:nvPr/>
        </p:nvSpPr>
        <p:spPr>
          <a:xfrm>
            <a:off x="1444185" y="2603238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forget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CDAFA0-8E2E-4341-9B5E-D10BD435FFBC}"/>
              </a:ext>
            </a:extLst>
          </p:cNvPr>
          <p:cNvSpPr txBox="1"/>
          <p:nvPr/>
        </p:nvSpPr>
        <p:spPr>
          <a:xfrm>
            <a:off x="5228207" y="1279426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bought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DD898DE-2038-4828-8C26-978373EF96C0}"/>
              </a:ext>
            </a:extLst>
          </p:cNvPr>
          <p:cNvSpPr txBox="1"/>
          <p:nvPr/>
        </p:nvSpPr>
        <p:spPr>
          <a:xfrm>
            <a:off x="5271034" y="2909964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known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5BE406A-671B-43F1-980F-8AC11C637B8A}"/>
              </a:ext>
            </a:extLst>
          </p:cNvPr>
          <p:cNvSpPr txBox="1"/>
          <p:nvPr/>
        </p:nvSpPr>
        <p:spPr>
          <a:xfrm>
            <a:off x="5129814" y="3818097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seen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CF1C56-9064-4710-83A0-5F7F0535586D}"/>
              </a:ext>
            </a:extLst>
          </p:cNvPr>
          <p:cNvSpPr txBox="1"/>
          <p:nvPr/>
        </p:nvSpPr>
        <p:spPr>
          <a:xfrm>
            <a:off x="1444185" y="3821562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see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0D42E1F-B5E1-4EDD-8E1B-5A15B6E94C85}"/>
              </a:ext>
            </a:extLst>
          </p:cNvPr>
          <p:cNvSpPr txBox="1"/>
          <p:nvPr/>
        </p:nvSpPr>
        <p:spPr>
          <a:xfrm>
            <a:off x="3382394" y="3503961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rang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3208450-C85B-4E79-8931-EB8D4DCF749F}"/>
              </a:ext>
            </a:extLst>
          </p:cNvPr>
          <p:cNvSpPr txBox="1"/>
          <p:nvPr/>
        </p:nvSpPr>
        <p:spPr>
          <a:xfrm>
            <a:off x="1436787" y="3548408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ring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DFBD4B-27E5-4D27-A86B-4997BD69A264}"/>
              </a:ext>
            </a:extLst>
          </p:cNvPr>
          <p:cNvSpPr txBox="1"/>
          <p:nvPr/>
        </p:nvSpPr>
        <p:spPr>
          <a:xfrm>
            <a:off x="3382394" y="3203142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lit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703533B-9E88-4E63-BAD9-474649DF8178}"/>
              </a:ext>
            </a:extLst>
          </p:cNvPr>
          <p:cNvSpPr txBox="1"/>
          <p:nvPr/>
        </p:nvSpPr>
        <p:spPr>
          <a:xfrm>
            <a:off x="5328001" y="3204049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lit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31EE3B-D9E3-42B7-8B02-F66D46B4FB20}"/>
              </a:ext>
            </a:extLst>
          </p:cNvPr>
          <p:cNvSpPr txBox="1"/>
          <p:nvPr/>
        </p:nvSpPr>
        <p:spPr>
          <a:xfrm>
            <a:off x="1436787" y="2879373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know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1236BCB-A898-492E-8C13-D33A612F9295}"/>
              </a:ext>
            </a:extLst>
          </p:cNvPr>
          <p:cNvSpPr txBox="1"/>
          <p:nvPr/>
        </p:nvSpPr>
        <p:spPr>
          <a:xfrm>
            <a:off x="3347538" y="4156651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shook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50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A55BF-2EEA-4BC1-B974-FD930358EF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1078" y="663575"/>
            <a:ext cx="2777971" cy="4351338"/>
          </a:xfrm>
        </p:spPr>
        <p:txBody>
          <a:bodyPr>
            <a:normAutofit fontScale="92500"/>
          </a:bodyPr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dialogue</a:t>
            </a:r>
            <a:r>
              <a:rPr lang="hr-HR" dirty="0"/>
              <a:t>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perfect</a:t>
            </a:r>
            <a:r>
              <a:rPr lang="hr-HR" dirty="0"/>
              <a:t> </a:t>
            </a:r>
            <a:r>
              <a:rPr lang="hr-HR" dirty="0" err="1"/>
              <a:t>simple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Glagole u zagradi ubaci u tekst koristeći glagolsko vrijeme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the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present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perfect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64C75F-C1FA-456E-975F-5BC5CF04C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935" y="410812"/>
            <a:ext cx="7646890" cy="626233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06FC69-3C1A-4013-88B4-6E61E4507166}"/>
              </a:ext>
            </a:extLst>
          </p:cNvPr>
          <p:cNvSpPr txBox="1"/>
          <p:nvPr/>
        </p:nvSpPr>
        <p:spPr>
          <a:xfrm>
            <a:off x="1748901" y="1403412"/>
            <a:ext cx="1935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haven’t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complained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569346-4248-4CD9-AA3E-EB5BA4110F5B}"/>
              </a:ext>
            </a:extLst>
          </p:cNvPr>
          <p:cNvSpPr txBox="1"/>
          <p:nvPr/>
        </p:nvSpPr>
        <p:spPr>
          <a:xfrm>
            <a:off x="1086035" y="4484299"/>
            <a:ext cx="2322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r>
              <a:rPr lang="hr-HR" sz="1400" i="1" dirty="0">
                <a:solidFill>
                  <a:srgbClr val="FF0000"/>
                </a:solidFill>
              </a:rPr>
              <a:t>                </a:t>
            </a:r>
            <a:r>
              <a:rPr lang="hr-HR" sz="1400" i="1" dirty="0" err="1">
                <a:solidFill>
                  <a:srgbClr val="FF0000"/>
                </a:solidFill>
              </a:rPr>
              <a:t>thought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4F3672-F118-4C52-969F-D8962F89997F}"/>
              </a:ext>
            </a:extLst>
          </p:cNvPr>
          <p:cNvSpPr txBox="1"/>
          <p:nvPr/>
        </p:nvSpPr>
        <p:spPr>
          <a:xfrm>
            <a:off x="2053700" y="4736581"/>
            <a:ext cx="1935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wanted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6AB5C4-A8A0-4820-8569-B5EC7EDD2A6B}"/>
              </a:ext>
            </a:extLst>
          </p:cNvPr>
          <p:cNvSpPr txBox="1"/>
          <p:nvPr/>
        </p:nvSpPr>
        <p:spPr>
          <a:xfrm>
            <a:off x="1566909" y="5062772"/>
            <a:ext cx="26766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r>
              <a:rPr lang="hr-HR" sz="1400" i="1" dirty="0">
                <a:solidFill>
                  <a:srgbClr val="FF0000"/>
                </a:solidFill>
              </a:rPr>
              <a:t>                     </a:t>
            </a:r>
            <a:r>
              <a:rPr lang="hr-HR" sz="1400" i="1" dirty="0" err="1">
                <a:solidFill>
                  <a:srgbClr val="FF0000"/>
                </a:solidFill>
              </a:rPr>
              <a:t>seen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E7F0B1-EB69-4EB3-8EC1-31AFD82DE26D}"/>
              </a:ext>
            </a:extLst>
          </p:cNvPr>
          <p:cNvSpPr txBox="1"/>
          <p:nvPr/>
        </p:nvSpPr>
        <p:spPr>
          <a:xfrm>
            <a:off x="1086035" y="5346577"/>
            <a:ext cx="1935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haven’t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decided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A881C5-B16A-4D1B-B97F-E0837DE44D58}"/>
              </a:ext>
            </a:extLst>
          </p:cNvPr>
          <p:cNvSpPr txBox="1"/>
          <p:nvPr/>
        </p:nvSpPr>
        <p:spPr>
          <a:xfrm>
            <a:off x="2206101" y="5592193"/>
            <a:ext cx="1935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r>
              <a:rPr lang="hr-HR" sz="1400" i="1" dirty="0">
                <a:solidFill>
                  <a:srgbClr val="FF0000"/>
                </a:solidFill>
              </a:rPr>
              <a:t>             </a:t>
            </a:r>
            <a:r>
              <a:rPr lang="hr-HR" sz="1400" i="1" dirty="0" err="1">
                <a:solidFill>
                  <a:srgbClr val="FF0000"/>
                </a:solidFill>
              </a:rPr>
              <a:t>asked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FCE2AE-BEA1-4809-A5AB-B0A1AA02F5F7}"/>
              </a:ext>
            </a:extLst>
          </p:cNvPr>
          <p:cNvSpPr txBox="1"/>
          <p:nvPr/>
        </p:nvSpPr>
        <p:spPr>
          <a:xfrm>
            <a:off x="1214021" y="5888855"/>
            <a:ext cx="2195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r>
              <a:rPr lang="hr-HR" sz="1400" i="1" dirty="0">
                <a:solidFill>
                  <a:srgbClr val="FF0000"/>
                </a:solidFill>
              </a:rPr>
              <a:t>              </a:t>
            </a:r>
            <a:r>
              <a:rPr lang="hr-HR" sz="1400" i="1" dirty="0" err="1">
                <a:solidFill>
                  <a:srgbClr val="FF0000"/>
                </a:solidFill>
              </a:rPr>
              <a:t>come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4A2EFD-9EA3-47E7-8F89-87A069E4EF26}"/>
              </a:ext>
            </a:extLst>
          </p:cNvPr>
          <p:cNvSpPr txBox="1"/>
          <p:nvPr/>
        </p:nvSpPr>
        <p:spPr>
          <a:xfrm>
            <a:off x="5842986" y="5879237"/>
            <a:ext cx="1935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haven’t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given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6574CB-7B47-4590-93BF-47F667107D0A}"/>
              </a:ext>
            </a:extLst>
          </p:cNvPr>
          <p:cNvSpPr txBox="1"/>
          <p:nvPr/>
        </p:nvSpPr>
        <p:spPr>
          <a:xfrm>
            <a:off x="3275860" y="2523903"/>
            <a:ext cx="1935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been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433C58-96BB-49A8-8E53-5C5FA5B74B1F}"/>
              </a:ext>
            </a:extLst>
          </p:cNvPr>
          <p:cNvSpPr txBox="1"/>
          <p:nvPr/>
        </p:nvSpPr>
        <p:spPr>
          <a:xfrm>
            <a:off x="1206623" y="3067591"/>
            <a:ext cx="1935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haven’t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slept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CE3E48-F51B-4BF4-88DE-32301266E450}"/>
              </a:ext>
            </a:extLst>
          </p:cNvPr>
          <p:cNvSpPr txBox="1"/>
          <p:nvPr/>
        </p:nvSpPr>
        <p:spPr>
          <a:xfrm>
            <a:off x="1196265" y="3350882"/>
            <a:ext cx="1935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r>
              <a:rPr lang="hr-HR" sz="1400" i="1" dirty="0">
                <a:solidFill>
                  <a:srgbClr val="FF0000"/>
                </a:solidFill>
              </a:rPr>
              <a:t>             </a:t>
            </a:r>
            <a:r>
              <a:rPr lang="hr-HR" sz="1400" i="1" dirty="0" err="1">
                <a:solidFill>
                  <a:srgbClr val="FF0000"/>
                </a:solidFill>
              </a:rPr>
              <a:t>tried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8D03F7-F698-4053-A51E-584A25CEC741}"/>
              </a:ext>
            </a:extLst>
          </p:cNvPr>
          <p:cNvSpPr txBox="1"/>
          <p:nvPr/>
        </p:nvSpPr>
        <p:spPr>
          <a:xfrm>
            <a:off x="2815699" y="3638212"/>
            <a:ext cx="1935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talked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3266DE9-7C8A-48A5-917D-F16632D8679C}"/>
              </a:ext>
            </a:extLst>
          </p:cNvPr>
          <p:cNvSpPr txBox="1"/>
          <p:nvPr/>
        </p:nvSpPr>
        <p:spPr>
          <a:xfrm>
            <a:off x="2206100" y="3929798"/>
            <a:ext cx="1935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haven’t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taken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9F2776-3F22-4E35-8C29-797A15717F67}"/>
              </a:ext>
            </a:extLst>
          </p:cNvPr>
          <p:cNvSpPr txBox="1"/>
          <p:nvPr/>
        </p:nvSpPr>
        <p:spPr>
          <a:xfrm>
            <a:off x="2441359" y="1946576"/>
            <a:ext cx="1935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produced</a:t>
            </a:r>
            <a:endParaRPr lang="en-US" sz="1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67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16FF6-546C-4B53-AD9E-CD5872360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7882" y="390781"/>
            <a:ext cx="4127376" cy="3710701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6: Interview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mum</a:t>
            </a:r>
            <a:r>
              <a:rPr lang="hr-HR" dirty="0"/>
              <a:t>, </a:t>
            </a:r>
            <a:r>
              <a:rPr lang="hr-HR" dirty="0" err="1"/>
              <a:t>dad</a:t>
            </a:r>
            <a:r>
              <a:rPr lang="hr-HR" dirty="0"/>
              <a:t>, </a:t>
            </a:r>
            <a:r>
              <a:rPr lang="hr-HR" dirty="0" err="1"/>
              <a:t>sibling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a </a:t>
            </a:r>
            <a:r>
              <a:rPr lang="hr-HR" dirty="0" err="1"/>
              <a:t>friend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tick</a:t>
            </a:r>
            <a:r>
              <a:rPr lang="hr-HR" dirty="0"/>
              <a:t> </a:t>
            </a:r>
            <a:r>
              <a:rPr lang="hr-HR" dirty="0" err="1"/>
              <a:t>his</a:t>
            </a:r>
            <a:r>
              <a:rPr lang="hr-HR" dirty="0"/>
              <a:t>/</a:t>
            </a:r>
            <a:r>
              <a:rPr lang="hr-HR" dirty="0" err="1"/>
              <a:t>her</a:t>
            </a:r>
            <a:r>
              <a:rPr lang="hr-HR" dirty="0"/>
              <a:t> </a:t>
            </a:r>
            <a:r>
              <a:rPr lang="hr-HR" dirty="0" err="1"/>
              <a:t>answers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Intervjuiraj mamu, tatu, brata, sestru ili prijatelja/prijateljicu i kvačicom označi njegov/njezin odgovor. </a:t>
            </a:r>
          </a:p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Write</a:t>
            </a:r>
            <a:r>
              <a:rPr lang="hr-HR" dirty="0"/>
              <a:t> a </a:t>
            </a:r>
            <a:r>
              <a:rPr lang="hr-HR" dirty="0" err="1"/>
              <a:t>report</a:t>
            </a:r>
            <a:r>
              <a:rPr lang="hr-H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Napiši kratki izvještaj pomoću podataka iz 6. zadatka.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0B593C-B54B-40E7-BADA-E789E97F1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36" y="390782"/>
            <a:ext cx="6427502" cy="312865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A574DE-E018-4748-A67A-A031829EA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448" y="4037200"/>
            <a:ext cx="7072622" cy="225681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8789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0882F-2B99-4A10-9DDD-86DDEAAB02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6019" y="644895"/>
            <a:ext cx="3622090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8: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simple</a:t>
            </a:r>
            <a:r>
              <a:rPr lang="hr-HR" dirty="0"/>
              <a:t>,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continuous</a:t>
            </a:r>
            <a:r>
              <a:rPr lang="hr-HR" dirty="0"/>
              <a:t>, </a:t>
            </a:r>
            <a:r>
              <a:rPr lang="hr-HR" dirty="0" err="1"/>
              <a:t>the</a:t>
            </a:r>
            <a:r>
              <a:rPr lang="hr-HR" dirty="0"/>
              <a:t> past </a:t>
            </a:r>
            <a:r>
              <a:rPr lang="hr-HR" dirty="0" err="1"/>
              <a:t>simple</a:t>
            </a:r>
            <a:r>
              <a:rPr lang="hr-HR" dirty="0"/>
              <a:t>, </a:t>
            </a:r>
            <a:r>
              <a:rPr lang="hr-HR" dirty="0" err="1"/>
              <a:t>the</a:t>
            </a:r>
            <a:r>
              <a:rPr lang="hr-HR" dirty="0"/>
              <a:t> past </a:t>
            </a:r>
            <a:r>
              <a:rPr lang="hr-HR" dirty="0" err="1"/>
              <a:t>continuous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perfect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Dopuni rečenice odgovarajućim glagolskim vremenom.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A3A096-18E9-4193-BB0E-C4E76A52D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90" y="173345"/>
            <a:ext cx="6538926" cy="65113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A07CBE-E943-4694-8612-9EC9FF471520}"/>
              </a:ext>
            </a:extLst>
          </p:cNvPr>
          <p:cNvSpPr txBox="1"/>
          <p:nvPr/>
        </p:nvSpPr>
        <p:spPr>
          <a:xfrm>
            <a:off x="2651943" y="1757779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has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read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CA4942-6D96-4726-81B7-C7D4F0D24333}"/>
              </a:ext>
            </a:extLst>
          </p:cNvPr>
          <p:cNvSpPr txBox="1"/>
          <p:nvPr/>
        </p:nvSpPr>
        <p:spPr>
          <a:xfrm>
            <a:off x="735845" y="6011663"/>
            <a:ext cx="1353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is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standing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EE518F-1FB5-4F0E-82C1-3F794ED35083}"/>
              </a:ext>
            </a:extLst>
          </p:cNvPr>
          <p:cNvSpPr txBox="1"/>
          <p:nvPr/>
        </p:nvSpPr>
        <p:spPr>
          <a:xfrm>
            <a:off x="993299" y="5757169"/>
            <a:ext cx="1684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do            </a:t>
            </a:r>
            <a:r>
              <a:rPr lang="hr-HR" sz="1600" i="1" dirty="0" err="1">
                <a:solidFill>
                  <a:srgbClr val="FF0000"/>
                </a:solidFill>
              </a:rPr>
              <a:t>think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97FB52-A94D-4C40-98D0-706201F61AF1}"/>
              </a:ext>
            </a:extLst>
          </p:cNvPr>
          <p:cNvSpPr txBox="1"/>
          <p:nvPr/>
        </p:nvSpPr>
        <p:spPr>
          <a:xfrm>
            <a:off x="3637863" y="5757169"/>
            <a:ext cx="2115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is</a:t>
            </a:r>
            <a:r>
              <a:rPr lang="hr-HR" sz="1600" i="1" dirty="0">
                <a:solidFill>
                  <a:srgbClr val="FF0000"/>
                </a:solidFill>
              </a:rPr>
              <a:t>              </a:t>
            </a:r>
            <a:r>
              <a:rPr lang="hr-HR" sz="1600" i="1" dirty="0" err="1">
                <a:solidFill>
                  <a:srgbClr val="FF0000"/>
                </a:solidFill>
              </a:rPr>
              <a:t>doing</a:t>
            </a:r>
            <a:r>
              <a:rPr lang="hr-HR" sz="1600" i="1" dirty="0">
                <a:solidFill>
                  <a:srgbClr val="FF0000"/>
                </a:solidFill>
              </a:rPr>
              <a:t>           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6C1FCC-F24C-45FB-8D9F-8725DB071C96}"/>
              </a:ext>
            </a:extLst>
          </p:cNvPr>
          <p:cNvSpPr txBox="1"/>
          <p:nvPr/>
        </p:nvSpPr>
        <p:spPr>
          <a:xfrm>
            <a:off x="4078768" y="6011663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looking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25888D-0E8A-4770-B58A-7EEA59D58794}"/>
              </a:ext>
            </a:extLst>
          </p:cNvPr>
          <p:cNvSpPr txBox="1"/>
          <p:nvPr/>
        </p:nvSpPr>
        <p:spPr>
          <a:xfrm>
            <a:off x="3789765" y="4583562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is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trying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14C7C0-6A01-4105-B7CD-1A5D14E99DDB}"/>
              </a:ext>
            </a:extLst>
          </p:cNvPr>
          <p:cNvSpPr txBox="1"/>
          <p:nvPr/>
        </p:nvSpPr>
        <p:spPr>
          <a:xfrm>
            <a:off x="2023109" y="4830841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is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9DACF7-738D-4D7E-AACC-45F3FC20A836}"/>
              </a:ext>
            </a:extLst>
          </p:cNvPr>
          <p:cNvSpPr txBox="1"/>
          <p:nvPr/>
        </p:nvSpPr>
        <p:spPr>
          <a:xfrm>
            <a:off x="5233105" y="5046377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happened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BD440A-8152-4C39-B552-E8BB7B1B83A1}"/>
              </a:ext>
            </a:extLst>
          </p:cNvPr>
          <p:cNvSpPr txBox="1"/>
          <p:nvPr/>
        </p:nvSpPr>
        <p:spPr>
          <a:xfrm>
            <a:off x="1237024" y="5077657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wants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4E606C-540D-4420-ADB6-2216FE5CB58A}"/>
              </a:ext>
            </a:extLst>
          </p:cNvPr>
          <p:cNvSpPr txBox="1"/>
          <p:nvPr/>
        </p:nvSpPr>
        <p:spPr>
          <a:xfrm>
            <a:off x="3471648" y="5291368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is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giving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6FC9DE-B221-4403-898E-C6CFDF061F35}"/>
              </a:ext>
            </a:extLst>
          </p:cNvPr>
          <p:cNvSpPr txBox="1"/>
          <p:nvPr/>
        </p:nvSpPr>
        <p:spPr>
          <a:xfrm>
            <a:off x="1398211" y="5545862"/>
            <a:ext cx="1253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doesn’t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like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C45A4F-DB05-4184-92E3-FFD8B263138D}"/>
              </a:ext>
            </a:extLst>
          </p:cNvPr>
          <p:cNvSpPr txBox="1"/>
          <p:nvPr/>
        </p:nvSpPr>
        <p:spPr>
          <a:xfrm>
            <a:off x="3413943" y="5511047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isn’t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51342F-A491-4A34-93C3-FBAB1DDEAE7D}"/>
              </a:ext>
            </a:extLst>
          </p:cNvPr>
          <p:cNvSpPr txBox="1"/>
          <p:nvPr/>
        </p:nvSpPr>
        <p:spPr>
          <a:xfrm>
            <a:off x="3389639" y="2239253"/>
            <a:ext cx="134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has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watched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11234B2-04C8-4A74-9F93-0F425EDD862A}"/>
              </a:ext>
            </a:extLst>
          </p:cNvPr>
          <p:cNvSpPr txBox="1"/>
          <p:nvPr/>
        </p:nvSpPr>
        <p:spPr>
          <a:xfrm>
            <a:off x="735846" y="3428999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has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won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5B9F68-6E89-4ED9-9505-1A7F65A4A002}"/>
              </a:ext>
            </a:extLst>
          </p:cNvPr>
          <p:cNvSpPr txBox="1"/>
          <p:nvPr/>
        </p:nvSpPr>
        <p:spPr>
          <a:xfrm>
            <a:off x="5182579" y="3403207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met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661773A-D00E-46D9-BA15-0FD5F3E9F083}"/>
              </a:ext>
            </a:extLst>
          </p:cNvPr>
          <p:cNvSpPr txBox="1"/>
          <p:nvPr/>
        </p:nvSpPr>
        <p:spPr>
          <a:xfrm>
            <a:off x="3413943" y="3655096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got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3B37B77-3E23-4D02-BC0D-0A6327B5A579}"/>
              </a:ext>
            </a:extLst>
          </p:cNvPr>
          <p:cNvSpPr txBox="1"/>
          <p:nvPr/>
        </p:nvSpPr>
        <p:spPr>
          <a:xfrm>
            <a:off x="1934331" y="3882662"/>
            <a:ext cx="12473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were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talking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A8CCFF-28CA-4D5E-B380-42B47770D2FE}"/>
              </a:ext>
            </a:extLst>
          </p:cNvPr>
          <p:cNvSpPr txBox="1"/>
          <p:nvPr/>
        </p:nvSpPr>
        <p:spPr>
          <a:xfrm>
            <a:off x="3776448" y="3851251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kept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AC31C1-1FED-45A9-9BD1-A5A05D46072F}"/>
              </a:ext>
            </a:extLst>
          </p:cNvPr>
          <p:cNvSpPr txBox="1"/>
          <p:nvPr/>
        </p:nvSpPr>
        <p:spPr>
          <a:xfrm>
            <a:off x="4304670" y="4094690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decided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A58925-7CF4-405E-9AF5-052A558F5982}"/>
              </a:ext>
            </a:extLst>
          </p:cNvPr>
          <p:cNvSpPr txBox="1"/>
          <p:nvPr/>
        </p:nvSpPr>
        <p:spPr>
          <a:xfrm>
            <a:off x="4718200" y="4369549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finishes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AC7CD-7F48-4F8C-BC0B-B5C3AE1DF8F3}"/>
              </a:ext>
            </a:extLst>
          </p:cNvPr>
          <p:cNvSpPr txBox="1"/>
          <p:nvPr/>
        </p:nvSpPr>
        <p:spPr>
          <a:xfrm>
            <a:off x="4291353" y="2683149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bought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E8406A-ED26-4D05-8541-A13314D91B46}"/>
              </a:ext>
            </a:extLst>
          </p:cNvPr>
          <p:cNvSpPr txBox="1"/>
          <p:nvPr/>
        </p:nvSpPr>
        <p:spPr>
          <a:xfrm>
            <a:off x="1652683" y="2922116"/>
            <a:ext cx="14533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was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jumping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CD799F3-E090-4128-90B9-A8B5A82133A3}"/>
              </a:ext>
            </a:extLst>
          </p:cNvPr>
          <p:cNvSpPr txBox="1"/>
          <p:nvPr/>
        </p:nvSpPr>
        <p:spPr>
          <a:xfrm>
            <a:off x="2089211" y="3209097"/>
            <a:ext cx="1249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has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become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F9FF08-E4DE-4632-BB23-803B4E8DCFC7}"/>
              </a:ext>
            </a:extLst>
          </p:cNvPr>
          <p:cNvSpPr txBox="1"/>
          <p:nvPr/>
        </p:nvSpPr>
        <p:spPr>
          <a:xfrm>
            <a:off x="4216481" y="2920036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realised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10A57B6-97F9-44CF-98A1-893BACE0C884}"/>
              </a:ext>
            </a:extLst>
          </p:cNvPr>
          <p:cNvSpPr txBox="1"/>
          <p:nvPr/>
        </p:nvSpPr>
        <p:spPr>
          <a:xfrm>
            <a:off x="5482700" y="2474336"/>
            <a:ext cx="1543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have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been</a:t>
            </a:r>
            <a:r>
              <a:rPr lang="hr-HR" sz="1600" i="1" dirty="0">
                <a:solidFill>
                  <a:srgbClr val="FF0000"/>
                </a:solidFill>
              </a:rPr>
              <a:t> / are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3EF97BA-EAA6-438C-9734-1D4ADF763182}"/>
              </a:ext>
            </a:extLst>
          </p:cNvPr>
          <p:cNvSpPr txBox="1"/>
          <p:nvPr/>
        </p:nvSpPr>
        <p:spPr>
          <a:xfrm>
            <a:off x="3712194" y="1998854"/>
            <a:ext cx="19582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has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probably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seen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9E26323-837E-40EC-942A-DAA10C2EBFA2}"/>
              </a:ext>
            </a:extLst>
          </p:cNvPr>
          <p:cNvSpPr txBox="1"/>
          <p:nvPr/>
        </p:nvSpPr>
        <p:spPr>
          <a:xfrm>
            <a:off x="1921124" y="2450889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is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50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>
                <a:solidFill>
                  <a:prstClr val="black"/>
                </a:solidFill>
                <a:hlinkClick r:id="rId4"/>
              </a:rPr>
              <a:t>https://www.e-sfera.hr/dodatni-digitalni-sadrzaji/21e0b0af-663f-45b9-993b-6e50aa968c64/</a:t>
            </a:r>
            <a:endParaRPr lang="hr-HR" sz="200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373E87-88AE-4C07-811F-564416FA53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6479" y="111124"/>
            <a:ext cx="5867400" cy="4708525"/>
          </a:xfrm>
        </p:spPr>
        <p:txBody>
          <a:bodyPr>
            <a:normAutofit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52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definition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superfood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Koja je točna definicija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superhrane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? Zaokruži točan odgovor.</a:t>
            </a:r>
          </a:p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names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superfoods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pictures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Napiši točan naziv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superhrane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ispod slika. </a:t>
            </a:r>
          </a:p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ever</a:t>
            </a:r>
            <a:r>
              <a:rPr lang="hr-HR" dirty="0"/>
              <a:t> </a:t>
            </a:r>
            <a:r>
              <a:rPr lang="hr-HR" dirty="0" err="1"/>
              <a:t>tried</a:t>
            </a:r>
            <a:r>
              <a:rPr lang="hr-HR" dirty="0"/>
              <a:t> </a:t>
            </a:r>
            <a:r>
              <a:rPr lang="hr-HR" dirty="0" err="1"/>
              <a:t>any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these</a:t>
            </a:r>
            <a:r>
              <a:rPr lang="hr-HR" dirty="0"/>
              <a:t> </a:t>
            </a:r>
            <a:r>
              <a:rPr lang="hr-HR" dirty="0" err="1"/>
              <a:t>superfoods</a:t>
            </a:r>
            <a:r>
              <a:rPr lang="hr-HR" dirty="0"/>
              <a:t>?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Jesli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li ikada probao/la neku od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superhrane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iz 2. zadatka?</a:t>
            </a:r>
            <a:r>
              <a:rPr lang="hr-HR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1EB863-2B24-41BE-85EC-2A2097DF8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D12794-5F42-4688-92A1-9BAF51FFB95A}"/>
              </a:ext>
            </a:extLst>
          </p:cNvPr>
          <p:cNvSpPr txBox="1"/>
          <p:nvPr/>
        </p:nvSpPr>
        <p:spPr>
          <a:xfrm>
            <a:off x="582320" y="1876611"/>
            <a:ext cx="154527" cy="209642"/>
          </a:xfrm>
          <a:prstGeom prst="flowChartConnector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B44FAF-EEB0-436A-97AC-810B654EE28A}"/>
              </a:ext>
            </a:extLst>
          </p:cNvPr>
          <p:cNvSpPr txBox="1"/>
          <p:nvPr/>
        </p:nvSpPr>
        <p:spPr>
          <a:xfrm>
            <a:off x="3568823" y="2991775"/>
            <a:ext cx="1154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legumes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D6C0FA-D367-4893-8F33-4E777473714E}"/>
              </a:ext>
            </a:extLst>
          </p:cNvPr>
          <p:cNvSpPr txBox="1"/>
          <p:nvPr/>
        </p:nvSpPr>
        <p:spPr>
          <a:xfrm>
            <a:off x="736847" y="4771748"/>
            <a:ext cx="1154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blueberries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CBDC7C-F011-4683-9F6A-B6C46144955D}"/>
              </a:ext>
            </a:extLst>
          </p:cNvPr>
          <p:cNvSpPr txBox="1"/>
          <p:nvPr/>
        </p:nvSpPr>
        <p:spPr>
          <a:xfrm>
            <a:off x="3568822" y="3895540"/>
            <a:ext cx="1154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seaweed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89A067-8157-4A41-9E44-E103858ABD0C}"/>
              </a:ext>
            </a:extLst>
          </p:cNvPr>
          <p:cNvSpPr txBox="1"/>
          <p:nvPr/>
        </p:nvSpPr>
        <p:spPr>
          <a:xfrm>
            <a:off x="2232991" y="3903215"/>
            <a:ext cx="1154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ginger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1044A4-F633-40BD-A68D-65D340CA76C6}"/>
              </a:ext>
            </a:extLst>
          </p:cNvPr>
          <p:cNvSpPr txBox="1"/>
          <p:nvPr/>
        </p:nvSpPr>
        <p:spPr>
          <a:xfrm>
            <a:off x="885825" y="3903215"/>
            <a:ext cx="1154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nuts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7205F6-D88E-4416-B021-5D581EB48BE9}"/>
              </a:ext>
            </a:extLst>
          </p:cNvPr>
          <p:cNvSpPr txBox="1"/>
          <p:nvPr/>
        </p:nvSpPr>
        <p:spPr>
          <a:xfrm>
            <a:off x="2141716" y="5690588"/>
            <a:ext cx="1154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avocado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3E1614-88EA-4BF8-A344-349E96A6D6AF}"/>
              </a:ext>
            </a:extLst>
          </p:cNvPr>
          <p:cNvSpPr txBox="1"/>
          <p:nvPr/>
        </p:nvSpPr>
        <p:spPr>
          <a:xfrm>
            <a:off x="932411" y="5690588"/>
            <a:ext cx="1154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kefir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A5CAF2-CDFE-4864-A719-1E766B24640E}"/>
              </a:ext>
            </a:extLst>
          </p:cNvPr>
          <p:cNvSpPr txBox="1"/>
          <p:nvPr/>
        </p:nvSpPr>
        <p:spPr>
          <a:xfrm>
            <a:off x="3721223" y="4819649"/>
            <a:ext cx="1154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kale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8AEC59-AF6A-43AA-A834-43FA390EDECE}"/>
              </a:ext>
            </a:extLst>
          </p:cNvPr>
          <p:cNvSpPr txBox="1"/>
          <p:nvPr/>
        </p:nvSpPr>
        <p:spPr>
          <a:xfrm>
            <a:off x="2141717" y="4771748"/>
            <a:ext cx="1154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salmon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B602AC-D004-4C93-B6B9-E07A8B02597E}"/>
              </a:ext>
            </a:extLst>
          </p:cNvPr>
          <p:cNvSpPr txBox="1"/>
          <p:nvPr/>
        </p:nvSpPr>
        <p:spPr>
          <a:xfrm>
            <a:off x="5649917" y="4940099"/>
            <a:ext cx="5805236" cy="147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/>
              <a:t>legumes</a:t>
            </a:r>
            <a:r>
              <a:rPr lang="hr-HR" dirty="0"/>
              <a:t>	= mahunarke		</a:t>
            </a:r>
            <a:r>
              <a:rPr lang="hr-HR" dirty="0" err="1"/>
              <a:t>salmon</a:t>
            </a:r>
            <a:r>
              <a:rPr lang="hr-HR" dirty="0"/>
              <a:t>	= losos	</a:t>
            </a:r>
          </a:p>
          <a:p>
            <a:r>
              <a:rPr lang="hr-HR" dirty="0" err="1"/>
              <a:t>nuts</a:t>
            </a:r>
            <a:r>
              <a:rPr lang="hr-HR" dirty="0"/>
              <a:t>	= orašasti plodovi		kale	= kelj</a:t>
            </a:r>
          </a:p>
          <a:p>
            <a:r>
              <a:rPr lang="hr-HR" dirty="0" err="1"/>
              <a:t>ginger</a:t>
            </a:r>
            <a:r>
              <a:rPr lang="hr-HR" dirty="0"/>
              <a:t>	= đumbir			kefir	= kefir</a:t>
            </a:r>
          </a:p>
          <a:p>
            <a:r>
              <a:rPr lang="hr-HR" dirty="0" err="1"/>
              <a:t>seaweed</a:t>
            </a:r>
            <a:r>
              <a:rPr lang="hr-HR" dirty="0"/>
              <a:t>	= alge			</a:t>
            </a:r>
            <a:r>
              <a:rPr lang="hr-HR" dirty="0" err="1"/>
              <a:t>avocado</a:t>
            </a:r>
            <a:r>
              <a:rPr lang="hr-HR" dirty="0"/>
              <a:t>	= avokado</a:t>
            </a:r>
          </a:p>
          <a:p>
            <a:r>
              <a:rPr lang="hr-HR" dirty="0" err="1"/>
              <a:t>blueberries</a:t>
            </a:r>
            <a:r>
              <a:rPr lang="hr-HR" dirty="0"/>
              <a:t>   = borovnice</a:t>
            </a:r>
          </a:p>
        </p:txBody>
      </p:sp>
    </p:spTree>
    <p:extLst>
      <p:ext uri="{BB962C8B-B14F-4D97-AF65-F5344CB8AC3E}">
        <p14:creationId xmlns:p14="http://schemas.microsoft.com/office/powerpoint/2010/main" val="205412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C9AD4-4CE2-4233-A24B-6D733FB34D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032" y="156623"/>
            <a:ext cx="5414639" cy="2116060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box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Dopuni tekst ponuđenim riječima.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61B846-74A0-4550-91E1-E701B3263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264458" cy="68825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2376CC-2CE4-4DCE-ACFF-75C0F7CFA4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0434" y="1405867"/>
            <a:ext cx="7573779" cy="505207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56C618-96E3-495E-A577-1F49C6F2C63E}"/>
              </a:ext>
            </a:extLst>
          </p:cNvPr>
          <p:cNvSpPr txBox="1"/>
          <p:nvPr/>
        </p:nvSpPr>
        <p:spPr>
          <a:xfrm>
            <a:off x="3488924" y="2388093"/>
            <a:ext cx="701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ever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9E71F6-B515-4425-8FD6-536454B8AD85}"/>
              </a:ext>
            </a:extLst>
          </p:cNvPr>
          <p:cNvSpPr txBox="1"/>
          <p:nvPr/>
        </p:nvSpPr>
        <p:spPr>
          <a:xfrm>
            <a:off x="6417428" y="2557370"/>
            <a:ext cx="701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since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D8733D-CC0F-4508-850A-F6B07C5E5B79}"/>
              </a:ext>
            </a:extLst>
          </p:cNvPr>
          <p:cNvSpPr txBox="1"/>
          <p:nvPr/>
        </p:nvSpPr>
        <p:spPr>
          <a:xfrm>
            <a:off x="6226208" y="5282856"/>
            <a:ext cx="701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yet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B190D0-8402-4B18-A291-D4E09B6B8268}"/>
              </a:ext>
            </a:extLst>
          </p:cNvPr>
          <p:cNvSpPr txBox="1"/>
          <p:nvPr/>
        </p:nvSpPr>
        <p:spPr>
          <a:xfrm>
            <a:off x="3381458" y="4260513"/>
            <a:ext cx="808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already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4CD1F7-0F4E-403E-B7D2-02520E3EA64E}"/>
              </a:ext>
            </a:extLst>
          </p:cNvPr>
          <p:cNvSpPr txBox="1"/>
          <p:nvPr/>
        </p:nvSpPr>
        <p:spPr>
          <a:xfrm>
            <a:off x="2844729" y="4084464"/>
            <a:ext cx="701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for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2AD764-DEFE-4D88-945A-56AE77E20DCF}"/>
              </a:ext>
            </a:extLst>
          </p:cNvPr>
          <p:cNvSpPr txBox="1"/>
          <p:nvPr/>
        </p:nvSpPr>
        <p:spPr>
          <a:xfrm>
            <a:off x="5528744" y="3441256"/>
            <a:ext cx="701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never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DBDF60-5873-4E8C-89D8-2BCD3DA93187}"/>
              </a:ext>
            </a:extLst>
          </p:cNvPr>
          <p:cNvSpPr txBox="1"/>
          <p:nvPr/>
        </p:nvSpPr>
        <p:spPr>
          <a:xfrm>
            <a:off x="2844729" y="3259723"/>
            <a:ext cx="701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just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56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16193-ADD8-4DAA-8F02-86B5FBC0B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7542320" cy="664684"/>
          </a:xfrm>
        </p:spPr>
        <p:txBody>
          <a:bodyPr>
            <a:normAutofit fontScale="90000"/>
          </a:bodyPr>
          <a:lstStyle/>
          <a:p>
            <a:r>
              <a:rPr lang="hr-HR" dirty="0"/>
              <a:t>Zapiši u bilježnicu: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B981F-E3BE-4088-BAC2-4F51354E6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9406"/>
            <a:ext cx="8234779" cy="482755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perfect</a:t>
            </a:r>
            <a:endParaRPr lang="hr-HR" dirty="0"/>
          </a:p>
          <a:p>
            <a:pPr marL="0" indent="0" algn="ctr">
              <a:buNone/>
            </a:pPr>
            <a:endParaRPr lang="hr-HR" dirty="0"/>
          </a:p>
          <a:p>
            <a:pPr marL="0" indent="0">
              <a:buNone/>
            </a:pPr>
            <a:r>
              <a:rPr lang="en-US" dirty="0"/>
              <a:t>We</a:t>
            </a:r>
            <a:r>
              <a:rPr lang="hr-HR" dirty="0"/>
              <a:t> use </a:t>
            </a:r>
            <a:r>
              <a:rPr lang="hr-HR" b="1" dirty="0" err="1"/>
              <a:t>the</a:t>
            </a:r>
            <a:r>
              <a:rPr lang="hr-HR" b="1" dirty="0"/>
              <a:t> </a:t>
            </a:r>
            <a:r>
              <a:rPr lang="hr-HR" b="1" dirty="0" err="1"/>
              <a:t>present</a:t>
            </a:r>
            <a:r>
              <a:rPr lang="hr-HR" b="1" dirty="0"/>
              <a:t> </a:t>
            </a:r>
            <a:r>
              <a:rPr lang="hr-HR" b="1" dirty="0" err="1"/>
              <a:t>perfect</a:t>
            </a:r>
            <a:r>
              <a:rPr lang="hr-HR" b="1" dirty="0"/>
              <a:t> </a:t>
            </a:r>
            <a:r>
              <a:rPr lang="hr-HR" dirty="0"/>
              <a:t>to talk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things</a:t>
            </a:r>
            <a:r>
              <a:rPr lang="hr-HR" dirty="0"/>
              <a:t> </a:t>
            </a:r>
            <a:r>
              <a:rPr lang="hr-HR" dirty="0" err="1"/>
              <a:t>we</a:t>
            </a:r>
            <a:r>
              <a:rPr lang="hr-HR" dirty="0"/>
              <a:t>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done</a:t>
            </a:r>
            <a:r>
              <a:rPr lang="hr-HR" dirty="0"/>
              <a:t> </a:t>
            </a:r>
            <a:r>
              <a:rPr lang="hr-HR" dirty="0" err="1"/>
              <a:t>up</a:t>
            </a:r>
            <a:r>
              <a:rPr lang="hr-HR" dirty="0"/>
              <a:t> to </a:t>
            </a:r>
            <a:r>
              <a:rPr lang="hr-HR" dirty="0" err="1"/>
              <a:t>now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Form: </a:t>
            </a:r>
            <a:r>
              <a:rPr lang="hr-HR" dirty="0" err="1">
                <a:solidFill>
                  <a:srgbClr val="FF0000"/>
                </a:solidFill>
              </a:rPr>
              <a:t>have</a:t>
            </a:r>
            <a:r>
              <a:rPr lang="hr-HR" dirty="0"/>
              <a:t>/</a:t>
            </a:r>
            <a:r>
              <a:rPr lang="hr-HR" dirty="0" err="1">
                <a:solidFill>
                  <a:srgbClr val="FF0000"/>
                </a:solidFill>
              </a:rPr>
              <a:t>has</a:t>
            </a:r>
            <a:r>
              <a:rPr lang="en-US" dirty="0"/>
              <a:t> + </a:t>
            </a:r>
            <a:r>
              <a:rPr lang="hr-HR" dirty="0">
                <a:solidFill>
                  <a:srgbClr val="FF0000"/>
                </a:solidFill>
              </a:rPr>
              <a:t>past </a:t>
            </a:r>
            <a:r>
              <a:rPr lang="hr-HR" dirty="0" err="1">
                <a:solidFill>
                  <a:srgbClr val="FF0000"/>
                </a:solidFill>
              </a:rPr>
              <a:t>participle</a:t>
            </a:r>
            <a:r>
              <a:rPr lang="en-US" dirty="0"/>
              <a:t> </a:t>
            </a:r>
            <a:r>
              <a:rPr lang="hr-HR" dirty="0"/>
              <a:t>(</a:t>
            </a:r>
            <a:r>
              <a:rPr lang="hr-HR" dirty="0" err="1"/>
              <a:t>verb</a:t>
            </a:r>
            <a:r>
              <a:rPr lang="hr-HR" dirty="0"/>
              <a:t> + d/</a:t>
            </a:r>
            <a:r>
              <a:rPr lang="hr-HR" dirty="0" err="1"/>
              <a:t>ed</a:t>
            </a:r>
            <a:r>
              <a:rPr lang="hr-HR" dirty="0"/>
              <a:t>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Irregular verbs have special forms</a:t>
            </a:r>
            <a:r>
              <a:rPr lang="hr-HR" dirty="0"/>
              <a:t> (</a:t>
            </a:r>
            <a:r>
              <a:rPr lang="hr-HR" dirty="0" err="1"/>
              <a:t>see</a:t>
            </a:r>
            <a:r>
              <a:rPr lang="hr-HR" dirty="0"/>
              <a:t> – </a:t>
            </a:r>
            <a:r>
              <a:rPr lang="hr-HR" dirty="0" err="1"/>
              <a:t>saw</a:t>
            </a:r>
            <a:r>
              <a:rPr lang="hr-HR" dirty="0"/>
              <a:t> – </a:t>
            </a:r>
            <a:r>
              <a:rPr lang="hr-HR" dirty="0" err="1">
                <a:solidFill>
                  <a:srgbClr val="FF0000"/>
                </a:solidFill>
              </a:rPr>
              <a:t>seen</a:t>
            </a:r>
            <a:r>
              <a:rPr lang="hr-HR" dirty="0"/>
              <a:t>)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i="1" dirty="0"/>
              <a:t>I </a:t>
            </a:r>
            <a:r>
              <a:rPr lang="hr-HR" b="1" i="1" dirty="0" err="1"/>
              <a:t>have</a:t>
            </a:r>
            <a:r>
              <a:rPr lang="hr-HR" i="1" dirty="0"/>
              <a:t> </a:t>
            </a:r>
            <a:r>
              <a:rPr lang="hr-HR" i="1" dirty="0" err="1"/>
              <a:t>never</a:t>
            </a:r>
            <a:r>
              <a:rPr lang="hr-HR" i="1" dirty="0"/>
              <a:t> </a:t>
            </a:r>
            <a:r>
              <a:rPr lang="hr-HR" b="1" i="1" dirty="0" err="1"/>
              <a:t>tried</a:t>
            </a:r>
            <a:r>
              <a:rPr lang="en-US" i="1" dirty="0"/>
              <a:t> </a:t>
            </a:r>
            <a:r>
              <a:rPr lang="hr-HR" i="1" dirty="0" err="1"/>
              <a:t>seaweed</a:t>
            </a:r>
            <a:r>
              <a:rPr lang="en-US" i="1" dirty="0"/>
              <a:t>.</a:t>
            </a:r>
          </a:p>
          <a:p>
            <a:pPr marL="0" indent="0">
              <a:buNone/>
            </a:pPr>
            <a:r>
              <a:rPr lang="hr-HR" b="1" i="1" dirty="0" err="1"/>
              <a:t>Have</a:t>
            </a:r>
            <a:r>
              <a:rPr lang="hr-HR" b="1" i="1" dirty="0"/>
              <a:t> </a:t>
            </a:r>
            <a:r>
              <a:rPr lang="hr-HR" i="1" dirty="0" err="1"/>
              <a:t>you</a:t>
            </a:r>
            <a:r>
              <a:rPr lang="hr-HR" i="1" dirty="0"/>
              <a:t> </a:t>
            </a:r>
            <a:r>
              <a:rPr lang="hr-HR" i="1" dirty="0" err="1"/>
              <a:t>ever</a:t>
            </a:r>
            <a:r>
              <a:rPr lang="hr-HR" i="1" dirty="0"/>
              <a:t> </a:t>
            </a:r>
            <a:r>
              <a:rPr lang="hr-HR" b="1" i="1" dirty="0" err="1"/>
              <a:t>been</a:t>
            </a:r>
            <a:r>
              <a:rPr lang="hr-HR" b="1" i="1" dirty="0"/>
              <a:t> </a:t>
            </a:r>
            <a:r>
              <a:rPr lang="hr-HR" i="1" dirty="0"/>
              <a:t>to a workshop </a:t>
            </a:r>
            <a:r>
              <a:rPr lang="hr-HR" i="1" dirty="0" err="1"/>
              <a:t>before</a:t>
            </a:r>
            <a:r>
              <a:rPr lang="hr-HR" i="1" dirty="0"/>
              <a:t>?</a:t>
            </a:r>
            <a:r>
              <a:rPr lang="en-US" i="1" dirty="0"/>
              <a:t> </a:t>
            </a:r>
          </a:p>
          <a:p>
            <a:pPr marL="0" indent="0">
              <a:buNone/>
            </a:pPr>
            <a:r>
              <a:rPr lang="hr-HR" i="1" dirty="0" err="1"/>
              <a:t>She</a:t>
            </a:r>
            <a:r>
              <a:rPr lang="hr-HR" i="1" dirty="0"/>
              <a:t> </a:t>
            </a:r>
            <a:r>
              <a:rPr lang="hr-HR" b="1" i="1" dirty="0" err="1"/>
              <a:t>hasn’t</a:t>
            </a:r>
            <a:r>
              <a:rPr lang="hr-HR" b="1" i="1" dirty="0"/>
              <a:t> </a:t>
            </a:r>
            <a:r>
              <a:rPr lang="hr-HR" b="1" i="1" dirty="0" err="1"/>
              <a:t>seen</a:t>
            </a:r>
            <a:r>
              <a:rPr lang="hr-HR" b="1" i="1" dirty="0"/>
              <a:t> </a:t>
            </a:r>
            <a:r>
              <a:rPr lang="hr-HR" i="1" dirty="0" err="1"/>
              <a:t>him</a:t>
            </a:r>
            <a:r>
              <a:rPr lang="hr-HR" i="1" dirty="0"/>
              <a:t> </a:t>
            </a:r>
            <a:r>
              <a:rPr lang="hr-HR" i="1" dirty="0" err="1"/>
              <a:t>since</a:t>
            </a:r>
            <a:r>
              <a:rPr lang="hr-HR" i="1" dirty="0"/>
              <a:t> </a:t>
            </a:r>
            <a:r>
              <a:rPr lang="hr-HR" i="1" dirty="0" err="1"/>
              <a:t>the</a:t>
            </a:r>
            <a:r>
              <a:rPr lang="hr-HR" i="1" dirty="0"/>
              <a:t> </a:t>
            </a:r>
            <a:r>
              <a:rPr lang="hr-HR" i="1" dirty="0" err="1"/>
              <a:t>accident</a:t>
            </a:r>
            <a:r>
              <a:rPr lang="hr-HR" i="1" dirty="0"/>
              <a:t>.</a:t>
            </a:r>
          </a:p>
          <a:p>
            <a:pPr marL="0" indent="0">
              <a:buNone/>
            </a:pPr>
            <a:r>
              <a:rPr lang="hr-HR" dirty="0" err="1"/>
              <a:t>We</a:t>
            </a:r>
            <a:r>
              <a:rPr lang="hr-HR" dirty="0"/>
              <a:t> use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perfect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adverbs</a:t>
            </a:r>
            <a:r>
              <a:rPr lang="hr-HR" dirty="0"/>
              <a:t> </a:t>
            </a:r>
            <a:r>
              <a:rPr lang="hr-HR" dirty="0" err="1"/>
              <a:t>like</a:t>
            </a:r>
            <a:r>
              <a:rPr lang="hr-HR" dirty="0"/>
              <a:t> </a:t>
            </a:r>
            <a:r>
              <a:rPr lang="hr-HR" b="1" dirty="0" err="1"/>
              <a:t>ever</a:t>
            </a:r>
            <a:r>
              <a:rPr lang="hr-HR" dirty="0"/>
              <a:t>,</a:t>
            </a:r>
            <a:r>
              <a:rPr lang="hr-HR" b="1" dirty="0"/>
              <a:t> </a:t>
            </a:r>
            <a:r>
              <a:rPr lang="hr-HR" b="1" dirty="0" err="1"/>
              <a:t>never</a:t>
            </a:r>
            <a:r>
              <a:rPr lang="hr-HR" dirty="0"/>
              <a:t>,</a:t>
            </a:r>
            <a:r>
              <a:rPr lang="hr-HR" b="1" dirty="0"/>
              <a:t> </a:t>
            </a:r>
            <a:r>
              <a:rPr lang="hr-HR" b="1" dirty="0" err="1"/>
              <a:t>already</a:t>
            </a:r>
            <a:r>
              <a:rPr lang="hr-HR" dirty="0"/>
              <a:t>,</a:t>
            </a:r>
            <a:r>
              <a:rPr lang="hr-HR" b="1" dirty="0"/>
              <a:t> </a:t>
            </a:r>
            <a:r>
              <a:rPr lang="hr-HR" b="1" dirty="0" err="1"/>
              <a:t>just</a:t>
            </a:r>
            <a:r>
              <a:rPr lang="hr-HR" dirty="0"/>
              <a:t>,</a:t>
            </a:r>
            <a:r>
              <a:rPr lang="hr-HR" b="1" dirty="0"/>
              <a:t> </a:t>
            </a:r>
            <a:r>
              <a:rPr lang="hr-HR" b="1" dirty="0" err="1"/>
              <a:t>yet</a:t>
            </a:r>
            <a:r>
              <a:rPr lang="hr-HR" dirty="0"/>
              <a:t>,</a:t>
            </a:r>
            <a:r>
              <a:rPr lang="hr-HR" b="1" dirty="0"/>
              <a:t> </a:t>
            </a:r>
            <a:r>
              <a:rPr lang="hr-HR" b="1" dirty="0" err="1"/>
              <a:t>since</a:t>
            </a:r>
            <a:r>
              <a:rPr lang="hr-HR" b="1" dirty="0"/>
              <a:t> </a:t>
            </a:r>
            <a:r>
              <a:rPr lang="hr-HR" dirty="0" err="1"/>
              <a:t>and</a:t>
            </a:r>
            <a:r>
              <a:rPr lang="hr-HR" b="1" dirty="0"/>
              <a:t> for.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3EA943-8EBF-443A-BF25-2E6781EC9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3949" y="1761016"/>
            <a:ext cx="2721876" cy="354782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24067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EC31C-3999-4166-9321-58F0176215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399" y="368299"/>
            <a:ext cx="6143626" cy="2003425"/>
          </a:xfrm>
        </p:spPr>
        <p:txBody>
          <a:bodyPr>
            <a:normAutofit fontScale="77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6: Doug, Charlotte </a:t>
            </a:r>
            <a:r>
              <a:rPr lang="hr-HR" dirty="0" err="1"/>
              <a:t>and</a:t>
            </a:r>
            <a:r>
              <a:rPr lang="hr-HR" dirty="0"/>
              <a:t> Jack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taken</a:t>
            </a:r>
            <a:r>
              <a:rPr lang="hr-HR" dirty="0"/>
              <a:t> </a:t>
            </a:r>
            <a:r>
              <a:rPr lang="hr-HR" dirty="0" err="1"/>
              <a:t>part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Lorna’s</a:t>
            </a:r>
            <a:r>
              <a:rPr lang="hr-HR" dirty="0"/>
              <a:t> workshop. </a:t>
            </a:r>
            <a:r>
              <a:rPr lang="hr-HR" dirty="0" err="1"/>
              <a:t>Listen</a:t>
            </a:r>
            <a:r>
              <a:rPr lang="hr-HR" dirty="0"/>
              <a:t> to </a:t>
            </a:r>
            <a:r>
              <a:rPr lang="hr-HR" dirty="0" err="1"/>
              <a:t>their</a:t>
            </a:r>
            <a:r>
              <a:rPr lang="hr-HR" dirty="0"/>
              <a:t> </a:t>
            </a:r>
            <a:r>
              <a:rPr lang="hr-HR" dirty="0" err="1"/>
              <a:t>feedback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finish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Doug, Charlotte i Jack su sudjelovali u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Lorninoj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radionici zdrave prehrane. Poslušaj tekst na e-sferi i dopuni rečenice.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https://www.e-sfera.hr/dodatni-digitalni-sadrzaji/21e0b0af-663f-45b9-993b-6e50aa968c64/</a:t>
            </a: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27BA82-79D8-4302-891A-4E81ED346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48284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FB067D-B5B8-4D16-9F6B-0AEF200FD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6696" y="2522832"/>
            <a:ext cx="7258038" cy="424531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BA141E-E4F4-4758-8F82-F46BA6FAEDBE}"/>
              </a:ext>
            </a:extLst>
          </p:cNvPr>
          <p:cNvSpPr txBox="1"/>
          <p:nvPr/>
        </p:nvSpPr>
        <p:spPr>
          <a:xfrm>
            <a:off x="5132874" y="3349239"/>
            <a:ext cx="288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how </a:t>
            </a:r>
            <a:r>
              <a:rPr lang="hr-HR" i="1" dirty="0" err="1">
                <a:solidFill>
                  <a:srgbClr val="FF0000"/>
                </a:solidFill>
              </a:rPr>
              <a:t>bad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his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diet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was</a:t>
            </a:r>
            <a:r>
              <a:rPr lang="hr-HR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BC735D-3E2C-4D47-AF0A-7ADC571F1B23}"/>
              </a:ext>
            </a:extLst>
          </p:cNvPr>
          <p:cNvSpPr txBox="1"/>
          <p:nvPr/>
        </p:nvSpPr>
        <p:spPr>
          <a:xfrm>
            <a:off x="5837330" y="3724437"/>
            <a:ext cx="2883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 fish, legumes and berries </a:t>
            </a:r>
            <a:r>
              <a:rPr lang="hr-HR" i="1" dirty="0">
                <a:solidFill>
                  <a:srgbClr val="FF0000"/>
                </a:solidFill>
              </a:rPr>
              <a:t>i</a:t>
            </a:r>
            <a:r>
              <a:rPr lang="en-US" i="1" dirty="0">
                <a:solidFill>
                  <a:srgbClr val="FF0000"/>
                </a:solidFill>
              </a:rPr>
              <a:t>n his diet</a:t>
            </a:r>
            <a:r>
              <a:rPr lang="hr-HR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49158F-5866-4BFE-8058-28A95F59A764}"/>
              </a:ext>
            </a:extLst>
          </p:cNvPr>
          <p:cNvSpPr txBox="1"/>
          <p:nvPr/>
        </p:nvSpPr>
        <p:spPr>
          <a:xfrm>
            <a:off x="6034647" y="4525224"/>
            <a:ext cx="288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her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children’s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eating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habits</a:t>
            </a:r>
            <a:r>
              <a:rPr lang="hr-HR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67650F-5C2D-4CED-8691-ECB8FB45B175}"/>
              </a:ext>
            </a:extLst>
          </p:cNvPr>
          <p:cNvSpPr txBox="1"/>
          <p:nvPr/>
        </p:nvSpPr>
        <p:spPr>
          <a:xfrm>
            <a:off x="4862104" y="5376084"/>
            <a:ext cx="3642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prepare healthy and well-balanced meals.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AF3574-7328-49FC-8091-A077E6ECCDCD}"/>
              </a:ext>
            </a:extLst>
          </p:cNvPr>
          <p:cNvSpPr txBox="1"/>
          <p:nvPr/>
        </p:nvSpPr>
        <p:spPr>
          <a:xfrm>
            <a:off x="4996749" y="6176871"/>
            <a:ext cx="3206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seaweed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with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chickpeas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before</a:t>
            </a:r>
            <a:r>
              <a:rPr lang="hr-HR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DF5280-E581-4D8B-AA0E-BA9B320EEECA}"/>
              </a:ext>
            </a:extLst>
          </p:cNvPr>
          <p:cNvSpPr txBox="1"/>
          <p:nvPr/>
        </p:nvSpPr>
        <p:spPr>
          <a:xfrm>
            <a:off x="5953149" y="5770263"/>
            <a:ext cx="288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superfoods</a:t>
            </a:r>
            <a:r>
              <a:rPr lang="hr-HR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19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3D408-A664-43A6-AC5A-628AF9A92F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2599" y="311150"/>
            <a:ext cx="5800725" cy="3289300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7: Who </a:t>
            </a:r>
            <a:r>
              <a:rPr lang="hr-HR" dirty="0" err="1"/>
              <a:t>benefited</a:t>
            </a:r>
            <a:r>
              <a:rPr lang="hr-HR" dirty="0"/>
              <a:t> more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Lorna’s</a:t>
            </a:r>
            <a:r>
              <a:rPr lang="hr-HR" dirty="0"/>
              <a:t> workshop?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Poslušaj tekst ponovno i odluči tko je po tvom mišljenju imao najveće koristi od radionice: Doug, Charlotte ili Jack.</a:t>
            </a:r>
          </a:p>
          <a:p>
            <a:r>
              <a:rPr lang="hr-HR" dirty="0" err="1"/>
              <a:t>Task</a:t>
            </a:r>
            <a:r>
              <a:rPr lang="hr-HR" dirty="0"/>
              <a:t> 8: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learnt</a:t>
            </a:r>
            <a:r>
              <a:rPr lang="hr-HR" dirty="0"/>
              <a:t>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superfoods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healthy</a:t>
            </a:r>
            <a:r>
              <a:rPr lang="hr-HR" dirty="0"/>
              <a:t> </a:t>
            </a:r>
            <a:r>
              <a:rPr lang="hr-HR" dirty="0" err="1"/>
              <a:t>eating</a:t>
            </a:r>
            <a:r>
              <a:rPr lang="hr-HR" dirty="0"/>
              <a:t> </a:t>
            </a:r>
            <a:r>
              <a:rPr lang="hr-HR" dirty="0" err="1"/>
              <a:t>habits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Što si u ovoj lekciji naučio/la o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superhrani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 zdravim prehrambenim navikama? Napiši nekoliko natuknica u bilježnicu.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56BF7C-B45F-4105-91CA-8E8B94293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1CD229-314F-426B-9ACA-AC089639B9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850" y="4174720"/>
            <a:ext cx="7432675" cy="237213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82555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51AAF-B031-48F1-821D-832E7707A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1612" y="301625"/>
            <a:ext cx="5875538" cy="2651125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51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superfoods</a:t>
            </a:r>
            <a:r>
              <a:rPr lang="hr-HR" dirty="0"/>
              <a:t> to </a:t>
            </a:r>
            <a:r>
              <a:rPr lang="hr-HR" dirty="0" err="1"/>
              <a:t>their</a:t>
            </a:r>
            <a:r>
              <a:rPr lang="hr-HR" dirty="0"/>
              <a:t> </a:t>
            </a:r>
            <a:r>
              <a:rPr lang="hr-HR" dirty="0" err="1"/>
              <a:t>definitions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Poveži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superhranu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 njihova značenja.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45F8CA-1773-448E-93EF-2F69DA193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2AB123-7952-4B92-885D-B2A38A736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9400" y="2068497"/>
            <a:ext cx="8354958" cy="419895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E1F0F02-064C-4CA1-A485-79CC23263864}"/>
              </a:ext>
            </a:extLst>
          </p:cNvPr>
          <p:cNvSpPr txBox="1"/>
          <p:nvPr/>
        </p:nvSpPr>
        <p:spPr>
          <a:xfrm>
            <a:off x="4483223" y="3169328"/>
            <a:ext cx="30184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  <a:p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  <a:p>
            <a:endParaRPr lang="hr-HR" sz="2000" i="1" dirty="0">
              <a:solidFill>
                <a:srgbClr val="FF0000"/>
              </a:solidFill>
            </a:endParaRPr>
          </a:p>
          <a:p>
            <a:r>
              <a:rPr lang="hr-HR" i="1" dirty="0">
                <a:solidFill>
                  <a:srgbClr val="FF0000"/>
                </a:solidFill>
              </a:rPr>
              <a:t>7</a:t>
            </a:r>
          </a:p>
          <a:p>
            <a:r>
              <a:rPr lang="hr-HR" i="1" dirty="0">
                <a:solidFill>
                  <a:srgbClr val="FF0000"/>
                </a:solidFill>
              </a:rPr>
              <a:t>5</a:t>
            </a:r>
          </a:p>
          <a:p>
            <a:r>
              <a:rPr lang="hr-HR" i="1" dirty="0">
                <a:solidFill>
                  <a:srgbClr val="FF0000"/>
                </a:solidFill>
              </a:rPr>
              <a:t>6</a:t>
            </a:r>
          </a:p>
          <a:p>
            <a:r>
              <a:rPr lang="hr-HR" i="1" dirty="0">
                <a:solidFill>
                  <a:srgbClr val="FF0000"/>
                </a:solidFill>
              </a:rPr>
              <a:t>3</a:t>
            </a:r>
          </a:p>
          <a:p>
            <a:r>
              <a:rPr lang="hr-HR" i="1" dirty="0">
                <a:solidFill>
                  <a:srgbClr val="FF0000"/>
                </a:solidFill>
              </a:rPr>
              <a:t>9</a:t>
            </a:r>
          </a:p>
          <a:p>
            <a:endParaRPr lang="hr-HR" i="1" dirty="0">
              <a:solidFill>
                <a:srgbClr val="FF0000"/>
              </a:solidFill>
            </a:endParaRPr>
          </a:p>
          <a:p>
            <a:r>
              <a:rPr lang="hr-HR" i="1" dirty="0">
                <a:solidFill>
                  <a:srgbClr val="FF0000"/>
                </a:solidFill>
              </a:rPr>
              <a:t>8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00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1A251-04E9-4715-BB36-22B233A336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28590" y="1139541"/>
            <a:ext cx="2973279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Write</a:t>
            </a:r>
            <a:r>
              <a:rPr lang="hr-HR" dirty="0"/>
              <a:t> a </a:t>
            </a:r>
            <a:r>
              <a:rPr lang="hr-HR" dirty="0" err="1"/>
              <a:t>healthy</a:t>
            </a:r>
            <a:r>
              <a:rPr lang="hr-HR" dirty="0"/>
              <a:t> </a:t>
            </a:r>
            <a:r>
              <a:rPr lang="hr-HR" dirty="0" err="1"/>
              <a:t>meal</a:t>
            </a:r>
            <a:r>
              <a:rPr lang="hr-HR" dirty="0"/>
              <a:t> plan for </a:t>
            </a:r>
            <a:r>
              <a:rPr lang="hr-HR" dirty="0" err="1"/>
              <a:t>seven</a:t>
            </a:r>
            <a:r>
              <a:rPr lang="hr-HR" dirty="0"/>
              <a:t> </a:t>
            </a:r>
            <a:r>
              <a:rPr lang="hr-HR" dirty="0" err="1"/>
              <a:t>days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week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Napiši zdravi jelovnik za svih sedam dana u tjednu.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B07270-A90D-44CD-8BD6-5D7317160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036" y="1039245"/>
            <a:ext cx="8088195" cy="455193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830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2DC695-654A-4AC8-BF23-FC456C350D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1541" y="946736"/>
            <a:ext cx="3221854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box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Dovrši rečenice ponuđenim riječima.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2D441F-F794-44C7-B4FC-DBE7CD5E8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26" y="558363"/>
            <a:ext cx="7348569" cy="173207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E959A2-07C3-4229-9DD7-F641E0D60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127" y="2690878"/>
            <a:ext cx="7340810" cy="277647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9E36F8-3C19-49B3-A83F-0216B6A51034}"/>
              </a:ext>
            </a:extLst>
          </p:cNvPr>
          <p:cNvSpPr txBox="1"/>
          <p:nvPr/>
        </p:nvSpPr>
        <p:spPr>
          <a:xfrm>
            <a:off x="2185522" y="2619857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00"/>
                </a:solidFill>
              </a:rPr>
              <a:t>ever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FE88D5-A860-4B97-A55B-F4010256624A}"/>
              </a:ext>
            </a:extLst>
          </p:cNvPr>
          <p:cNvSpPr txBox="1"/>
          <p:nvPr/>
        </p:nvSpPr>
        <p:spPr>
          <a:xfrm>
            <a:off x="3092437" y="3804860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00"/>
                </a:solidFill>
              </a:rPr>
              <a:t>since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1A2DAD-506A-4B3A-AC98-892FD02E8A4C}"/>
              </a:ext>
            </a:extLst>
          </p:cNvPr>
          <p:cNvSpPr txBox="1"/>
          <p:nvPr/>
        </p:nvSpPr>
        <p:spPr>
          <a:xfrm>
            <a:off x="2688591" y="4119803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00"/>
                </a:solidFill>
              </a:rPr>
              <a:t>yet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4B0CFE-FB20-40B1-9F4F-A9A9AB00EDB9}"/>
              </a:ext>
            </a:extLst>
          </p:cNvPr>
          <p:cNvSpPr txBox="1"/>
          <p:nvPr/>
        </p:nvSpPr>
        <p:spPr>
          <a:xfrm>
            <a:off x="4657954" y="4426463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00"/>
                </a:solidFill>
              </a:rPr>
              <a:t>for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77D42C-3F65-4BE0-80A9-63ED85A117C2}"/>
              </a:ext>
            </a:extLst>
          </p:cNvPr>
          <p:cNvSpPr txBox="1"/>
          <p:nvPr/>
        </p:nvSpPr>
        <p:spPr>
          <a:xfrm>
            <a:off x="1899957" y="4694272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00"/>
                </a:solidFill>
              </a:rPr>
              <a:t>never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0158A0-C7E5-40E7-97A3-B0FCC78B021D}"/>
              </a:ext>
            </a:extLst>
          </p:cNvPr>
          <p:cNvSpPr txBox="1"/>
          <p:nvPr/>
        </p:nvSpPr>
        <p:spPr>
          <a:xfrm>
            <a:off x="1934260" y="3235143"/>
            <a:ext cx="1180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00"/>
                </a:solidFill>
              </a:rPr>
              <a:t>just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37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</TotalTime>
  <Words>779</Words>
  <Application>Microsoft Office PowerPoint</Application>
  <PresentationFormat>Widescreen</PresentationFormat>
  <Paragraphs>149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sustava Office</vt:lpstr>
      <vt:lpstr>Unit 3: Lesson 2  You are what you eat</vt:lpstr>
      <vt:lpstr>PowerPoint Presentation</vt:lpstr>
      <vt:lpstr>PowerPoint Presentation</vt:lpstr>
      <vt:lpstr>Zapiši u bilježnicu: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178</cp:revision>
  <dcterms:created xsi:type="dcterms:W3CDTF">2021-09-01T06:25:32Z</dcterms:created>
  <dcterms:modified xsi:type="dcterms:W3CDTF">2022-01-09T12:30:17Z</dcterms:modified>
</cp:coreProperties>
</file>